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304" r:id="rId24"/>
    <p:sldId id="278" r:id="rId25"/>
    <p:sldId id="306" r:id="rId26"/>
    <p:sldId id="307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</p:sldIdLst>
  <p:sldSz cx="9144000" cy="5143500" type="screen16x9"/>
  <p:notesSz cx="6858000" cy="9144000"/>
  <p:embeddedFontLst>
    <p:embeddedFont>
      <p:font typeface="Economica" panose="02000506040000020004" pitchFamily="2" charset="77"/>
      <p:regular r:id="rId53"/>
      <p:bold r:id="rId54"/>
      <p:italic r:id="rId55"/>
      <p:boldItalic r:id="rId56"/>
    </p:embeddedFont>
    <p:embeddedFont>
      <p:font typeface="Lobster" pitchFamily="2" charset="77"/>
      <p:regular r:id="rId57"/>
    </p:embeddedFont>
    <p:embeddedFont>
      <p:font typeface="Open Sans" panose="020B0606030504020204" pitchFamily="34" charset="0"/>
      <p:regular r:id="rId58"/>
      <p:bold r:id="rId59"/>
      <p:italic r:id="rId60"/>
      <p:boldItalic r:id="rId61"/>
    </p:embeddedFont>
    <p:embeddedFont>
      <p:font typeface="Roboto" panose="02000000000000000000" pitchFamily="2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3"/>
    <p:restoredTop sz="94694"/>
  </p:normalViewPr>
  <p:slideViewPr>
    <p:cSldViewPr snapToGrid="0">
      <p:cViewPr varScale="1">
        <p:scale>
          <a:sx n="156" d="100"/>
          <a:sy n="156" d="100"/>
        </p:scale>
        <p:origin x="178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1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ce.com/career-advice/20-programming-languages-that-developers-love-the-most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9ad75d1980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9ad75d1980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9ad75d1980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9ad75d1980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Thonny, a beginner Python IDE. Happens to be running on a MacBook Pro, but same for other OSes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9ad75d1980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9ad75d1980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9ad75d1980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9ad75d1980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the hamburger menu in the lower right corner and select install micropython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9ad75d1980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9ad75d1980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RPi will disconnect when this is done, then reconnect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9ad75d198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9ad75d198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need to connect to the Pico. Again, open the hamburger menu. Notice these are both really the same, so it doesn’t matter which we choose.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9ad75d198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9ad75d198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9ad75d1980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9ad75d1980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9ad75d198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9ad75d198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9b5bd80c8e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9b5bd80c8e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c889c2d58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c889c2d58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9ad75d1980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9ad75d1980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ad75d1980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9ad75d1980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9b5bd80c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9b5bd80c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9ad75d1980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9ad75d1980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9b5bd80c8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9b5bd80c8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9b5bd80c8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9b5bd80c8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9b5bd80c8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9b5bd80c8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9b5bd80c8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9b5bd80c8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9b5bd80c8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9b5bd80c8e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9b5bd80c8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9b5bd80c8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d440c1705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d440c1705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9b5bd80c8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9b5bd80c8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9b5bd80c8e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9b5bd80c8e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9b5bd80c8e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9b5bd80c8e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9b5bd80c8e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9b5bd80c8e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9b5bd80c8e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9b5bd80c8e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9b5bd80c8e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9b5bd80c8e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9b5bd80c8e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9b5bd80c8e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7d440c1705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7d440c1705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6ffefaa836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6ffefaa836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7ea8d468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7ea8d468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Prize 1 chosen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ffefaa83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ffefaa83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6ffefaa836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6ffefaa836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6ffefaa836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6ffefaa836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6ffefaa836_4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6ffefaa836_4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6ffefaa836_4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6ffefaa836_4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https://www.dice.com/career-advice/20-programming-languages-that-developers-love-the-most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9ad75d198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9ad75d198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9ad75d198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9ad75d198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9ad75d198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9ad75d198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9ad75d198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9ad75d198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d440c1705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d440c1705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9b5bd80c8e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9b5bd80c8e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9b5bd80c8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9b5bd80c8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9ad75d198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9ad75d198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9ad75d198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9ad75d198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rojects.raspberrypi.org/en/projects/getting-started-with-the-pico/3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python.org/en/latest/rp2/quickref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HMwhQhk_ffiQ6osN54hNCttikqu1GOAE/view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com/documentation/microcontrollers/c_sdk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nxN-FAZ9Et80TLIhRrcM6X1jdN3LS5va/view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reltech.substack.com/p/getting-started-with-rust-on-a-raspberry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ce.com/career-advice/cobol-developers-last-great-task-transitioning-away-from-it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ce.com/career-advice/cobol-developers-last-great-task-transitioning-away-from-it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s.raspberrypi.org/en/projects/getting-started-with-the-pico/0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rojects.raspberrypi.org/en/projects/getting-started-with-the-pico/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3044700" y="1017325"/>
            <a:ext cx="3192000" cy="19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err="1"/>
              <a:t>HackEDbeta</a:t>
            </a:r>
            <a:r>
              <a:rPr lang="en" sz="4000" dirty="0"/>
              <a:t> 2024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Introduction to the Raspberry Pi Pico</a:t>
            </a:r>
            <a:endParaRPr sz="4000"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Steven Knudsen, PhD PEng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knud@ualberta.ca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RPi Pico Pins</a:t>
            </a:r>
            <a:endParaRPr dirty="0"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9975" y="0"/>
            <a:ext cx="5490276" cy="503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178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Install </a:t>
            </a:r>
            <a:r>
              <a:rPr lang="en" dirty="0" err="1"/>
              <a:t>Thonny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(Win/Lin/macOS)</a:t>
            </a:r>
            <a:endParaRPr dirty="0"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5150" y="0"/>
            <a:ext cx="5818850" cy="504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4"/>
          <p:cNvPicPr preferRelativeResize="0"/>
          <p:nvPr/>
        </p:nvPicPr>
        <p:blipFill rotWithShape="1">
          <a:blip r:embed="rId3">
            <a:alphaModFix/>
          </a:blip>
          <a:srcRect l="26037" r="37108"/>
          <a:stretch/>
        </p:blipFill>
        <p:spPr>
          <a:xfrm>
            <a:off x="5619950" y="0"/>
            <a:ext cx="2784051" cy="5036076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Pico in boot select (</a:t>
            </a:r>
            <a:r>
              <a:rPr lang="en" dirty="0" err="1"/>
              <a:t>bootsel</a:t>
            </a:r>
            <a:r>
              <a:rPr lang="en" dirty="0"/>
              <a:t>) mode</a:t>
            </a:r>
            <a:endParaRPr dirty="0"/>
          </a:p>
        </p:txBody>
      </p:sp>
      <p:sp>
        <p:nvSpPr>
          <p:cNvPr id="139" name="Google Shape;139;p2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Unplug Pico from USB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Press and hold </a:t>
            </a:r>
            <a:r>
              <a:rPr lang="en" dirty="0" err="1"/>
              <a:t>bootsel</a:t>
            </a:r>
            <a:r>
              <a:rPr lang="en" dirty="0"/>
              <a:t> button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Plug Pico into USB and wait a few seconds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Release </a:t>
            </a:r>
            <a:r>
              <a:rPr lang="en" dirty="0" err="1"/>
              <a:t>bootsel</a:t>
            </a:r>
            <a:r>
              <a:rPr lang="en" dirty="0"/>
              <a:t> button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Open </a:t>
            </a:r>
            <a:r>
              <a:rPr lang="en" dirty="0" err="1"/>
              <a:t>Thonny</a:t>
            </a:r>
            <a:endParaRPr dirty="0"/>
          </a:p>
        </p:txBody>
      </p:sp>
      <p:sp>
        <p:nvSpPr>
          <p:cNvPr id="140" name="Google Shape;140;p24"/>
          <p:cNvSpPr txBox="1"/>
          <p:nvPr/>
        </p:nvSpPr>
        <p:spPr>
          <a:xfrm>
            <a:off x="909900" y="4657225"/>
            <a:ext cx="575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https://projects.raspberrypi.org/en/projects/getting-started-with-the-pico/3</a:t>
            </a:r>
            <a:r>
              <a:rPr lang="en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17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MicroPython</a:t>
            </a:r>
            <a:endParaRPr/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2425" y="0"/>
            <a:ext cx="5951576" cy="50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21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dialogue</a:t>
            </a:r>
            <a:endParaRPr/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9600" y="0"/>
            <a:ext cx="5874400" cy="504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>
            <a:spLocks noGrp="1"/>
          </p:cNvSpPr>
          <p:nvPr>
            <p:ph type="title"/>
          </p:nvPr>
        </p:nvSpPr>
        <p:spPr>
          <a:xfrm>
            <a:off x="183250" y="315925"/>
            <a:ext cx="8649000" cy="18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</a:t>
            </a:r>
            <a:endParaRPr/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321387"/>
            <a:ext cx="7343999" cy="450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413" y="0"/>
            <a:ext cx="5825174" cy="50459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8"/>
          <p:cNvSpPr/>
          <p:nvPr/>
        </p:nvSpPr>
        <p:spPr>
          <a:xfrm>
            <a:off x="1977775" y="3266825"/>
            <a:ext cx="3563700" cy="783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202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Success!</a:t>
            </a:r>
            <a:endParaRPr dirty="0"/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1875" y="0"/>
            <a:ext cx="5806501" cy="502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GPIOs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Lots of support for GPIO and other peripherals at </a:t>
            </a:r>
            <a:r>
              <a:rPr lang="en" dirty="0" err="1"/>
              <a:t>MicroPython.org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Quick Reference for </a:t>
            </a:r>
            <a:r>
              <a:rPr lang="en" dirty="0" err="1"/>
              <a:t>MicroPython</a:t>
            </a:r>
            <a:r>
              <a:rPr lang="en" dirty="0"/>
              <a:t> is found at</a:t>
            </a:r>
            <a:endParaRPr dirty="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https://docs.micropython.org/en/latest/rp2/quickref.html</a:t>
            </a:r>
            <a:r>
              <a:rPr lang="en" dirty="0"/>
              <a:t>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Support for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HW Timers, GPIO, UART, PWM, ADC, SW SPI, HW SPI, SW I2C, HW I2C, I2S, RTC, WDT, </a:t>
            </a:r>
            <a:r>
              <a:rPr lang="en" dirty="0" err="1"/>
              <a:t>OneWire</a:t>
            </a:r>
            <a:r>
              <a:rPr lang="en" dirty="0"/>
              <a:t>, </a:t>
            </a:r>
            <a:r>
              <a:rPr lang="en" dirty="0" err="1"/>
              <a:t>NeoPixel</a:t>
            </a:r>
            <a:r>
              <a:rPr lang="en" dirty="0"/>
              <a:t>, APA106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… but probably not …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100" y="0"/>
            <a:ext cx="629378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1"/>
          <p:cNvSpPr txBox="1"/>
          <p:nvPr/>
        </p:nvSpPr>
        <p:spPr>
          <a:xfrm rot="5400000">
            <a:off x="5901750" y="2540150"/>
            <a:ext cx="363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monkeyuser.com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 descr="2020-11-08_0292_ISAIC__Logo_CMYK.png"/>
          <p:cNvPicPr preferRelativeResize="0"/>
          <p:nvPr/>
        </p:nvPicPr>
        <p:blipFill rotWithShape="1">
          <a:blip r:embed="rId3">
            <a:alphaModFix/>
          </a:blip>
          <a:srcRect l="14952" t="14171" r="16076" b="14542"/>
          <a:stretch/>
        </p:blipFill>
        <p:spPr>
          <a:xfrm>
            <a:off x="5752975" y="2043250"/>
            <a:ext cx="2870775" cy="26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075" y="475202"/>
            <a:ext cx="6764974" cy="159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575" y="2419550"/>
            <a:ext cx="5154849" cy="225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RGB blinky</a:t>
            </a:r>
            <a:endParaRPr/>
          </a:p>
        </p:txBody>
      </p:sp>
      <p:pic>
        <p:nvPicPr>
          <p:cNvPr id="188" name="Google Shape;1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2625" y="0"/>
            <a:ext cx="5591374" cy="50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25" y="1419675"/>
            <a:ext cx="3657825" cy="304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endParaRPr/>
          </a:p>
        </p:txBody>
      </p:sp>
      <p:pic>
        <p:nvPicPr>
          <p:cNvPr id="195" name="Google Shape;195;p33" title="PicoPythonBlinky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2375" y="0"/>
            <a:ext cx="6722450" cy="50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Getting started with the Pico - C/C++</a:t>
            </a:r>
            <a:endParaRPr dirty="0"/>
          </a:p>
        </p:txBody>
      </p:sp>
      <p:sp>
        <p:nvSpPr>
          <p:cNvPr id="201" name="Google Shape;201;p3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main reference is the RPi documentation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https://www.raspberrypi.com/documentation/microcontrollers/c_sdk.html</a:t>
            </a:r>
            <a:r>
              <a:rPr lang="en" dirty="0"/>
              <a:t> 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As per that page there are on Github an SDK and Examples repos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Will use Ubuntu 24.04 for the following, but instructions for Win and macOS are on the link above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(Could set up development on a Raspberry Pi, but we won’t for </a:t>
            </a:r>
            <a:r>
              <a:rPr lang="en" dirty="0" err="1"/>
              <a:t>HackEDxx</a:t>
            </a:r>
            <a:r>
              <a:rPr lang="en" dirty="0"/>
              <a:t>)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7F458-E0B0-D80A-7DFF-85A2FCE0A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Toolchain and SDK install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3A270-4A36-293C-09E2-EEEC274DA6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938" indent="0" algn="l">
              <a:buNone/>
            </a:pPr>
            <a:r>
              <a:rPr lang="en-CA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</a:t>
            </a:r>
            <a:r>
              <a:rPr lang="en-CA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cmake</a:t>
            </a:r>
            <a:r>
              <a:rPr lang="en-CA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the GCC ARM toolchain</a:t>
            </a:r>
          </a:p>
          <a:p>
            <a:pPr marL="357188" indent="0" algn="l">
              <a:buNone/>
            </a:pPr>
            <a:endParaRPr lang="en-CA" b="0" i="0" u="none" strike="noStrike" dirty="0">
              <a:solidFill>
                <a:srgbClr val="000000"/>
              </a:solidFill>
              <a:effectLst/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938" indent="0">
              <a:buNone/>
            </a:pPr>
            <a:endParaRPr lang="en-CA" b="0" i="0" u="none" strike="noStrike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marL="7938" indent="0">
              <a:buNone/>
            </a:pPr>
            <a:r>
              <a:rPr lang="en-CA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Make a top-level directory in my </a:t>
            </a:r>
            <a:r>
              <a:rPr lang="en-CA" dirty="0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Development</a:t>
            </a:r>
            <a:r>
              <a:rPr lang="en-CA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directory to clone the SDK into</a:t>
            </a:r>
          </a:p>
          <a:p>
            <a:pPr marL="7938" indent="0">
              <a:buNone/>
            </a:pPr>
            <a:endParaRPr lang="en-CA" dirty="0">
              <a:solidFill>
                <a:srgbClr val="000000"/>
              </a:solidFill>
              <a:latin typeface="Helvetica" pitchFamily="2" charset="0"/>
            </a:endParaRPr>
          </a:p>
          <a:p>
            <a:pPr marL="7938" indent="0">
              <a:buNone/>
            </a:pPr>
            <a:endParaRPr lang="en-CA" dirty="0">
              <a:solidFill>
                <a:srgbClr val="000000"/>
              </a:solidFill>
              <a:latin typeface="Helvetica" pitchFamily="2" charset="0"/>
            </a:endParaRPr>
          </a:p>
          <a:p>
            <a:pPr marL="7938" indent="0">
              <a:buNone/>
            </a:pPr>
            <a:endParaRPr lang="en-CA" dirty="0">
              <a:solidFill>
                <a:srgbClr val="000000"/>
              </a:solidFill>
              <a:latin typeface="Helvetica" pitchFamily="2" charset="0"/>
            </a:endParaRPr>
          </a:p>
          <a:p>
            <a:pPr marL="7938" indent="0">
              <a:buNone/>
            </a:pPr>
            <a:r>
              <a:rPr lang="en-CA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Clone the Pico examples</a:t>
            </a:r>
          </a:p>
          <a:p>
            <a:pPr marL="7938" indent="0">
              <a:buNone/>
            </a:pPr>
            <a:br>
              <a:rPr lang="en-CA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34873F-D6F2-A2D3-D584-2F018722DD30}"/>
              </a:ext>
            </a:extLst>
          </p:cNvPr>
          <p:cNvSpPr txBox="1"/>
          <p:nvPr/>
        </p:nvSpPr>
        <p:spPr>
          <a:xfrm>
            <a:off x="718457" y="1677904"/>
            <a:ext cx="7707086" cy="52322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CA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apt install </a:t>
            </a:r>
            <a:r>
              <a:rPr lang="en-CA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r>
              <a:rPr lang="en-CA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CA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-arm-none-</a:t>
            </a:r>
            <a:r>
              <a:rPr lang="en-CA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eabi</a:t>
            </a:r>
            <a:r>
              <a:rPr lang="en-CA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libnewlib</a:t>
            </a:r>
            <a:r>
              <a:rPr lang="en-CA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-arm-none-</a:t>
            </a:r>
            <a:r>
              <a:rPr lang="en-CA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eabi</a:t>
            </a:r>
            <a:r>
              <a:rPr lang="en-CA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libstdc</a:t>
            </a:r>
            <a:r>
              <a:rPr lang="en-CA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++-arm-none-</a:t>
            </a:r>
            <a:r>
              <a:rPr lang="en-CA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eabi</a:t>
            </a:r>
            <a:r>
              <a:rPr lang="en-CA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CA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newlib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5286A7-A1FB-113A-1093-3C9488DB1B5D}"/>
              </a:ext>
            </a:extLst>
          </p:cNvPr>
          <p:cNvSpPr txBox="1"/>
          <p:nvPr/>
        </p:nvSpPr>
        <p:spPr>
          <a:xfrm>
            <a:off x="718457" y="2654685"/>
            <a:ext cx="7707086" cy="73866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7938">
              <a:buNone/>
            </a:pP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cd ~Development</a:t>
            </a:r>
          </a:p>
          <a:p>
            <a:pPr marL="7938">
              <a:buNone/>
            </a:pPr>
            <a:r>
              <a:rPr lang="en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 RPi; cd RPi</a:t>
            </a:r>
          </a:p>
          <a:p>
            <a:pPr marL="7938">
              <a:buNone/>
            </a:pP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https://</a:t>
            </a:r>
            <a:r>
              <a:rPr lang="en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raspberrypi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/pico-</a:t>
            </a:r>
            <a:r>
              <a:rPr lang="en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sdk.git</a:t>
            </a:r>
            <a:endParaRPr lang="en-CA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C09693-77A2-6EC1-376B-79BF62094D88}"/>
              </a:ext>
            </a:extLst>
          </p:cNvPr>
          <p:cNvSpPr txBox="1"/>
          <p:nvPr/>
        </p:nvSpPr>
        <p:spPr>
          <a:xfrm>
            <a:off x="718457" y="3918275"/>
            <a:ext cx="7707086" cy="30777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https://</a:t>
            </a:r>
            <a:r>
              <a:rPr lang="en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raspberrypi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/pico-</a:t>
            </a:r>
            <a:r>
              <a:rPr lang="en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examples.git</a:t>
            </a:r>
            <a:endParaRPr lang="en-CA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282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the Getting Started </a:t>
            </a:r>
            <a:endParaRPr/>
          </a:p>
        </p:txBody>
      </p:sp>
      <p:sp>
        <p:nvSpPr>
          <p:cNvPr id="207" name="Google Shape;207;p3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Follow the Getting Started Guide…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Do the “blink” example to be sure</a:t>
            </a:r>
            <a:br>
              <a:rPr lang="en" dirty="0"/>
            </a:br>
            <a:r>
              <a:rPr lang="en" dirty="0"/>
              <a:t>the tool chain is up and running.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For this example I use an RP2040</a:t>
            </a:r>
            <a:br>
              <a:rPr lang="en" dirty="0"/>
            </a:br>
            <a:r>
              <a:rPr lang="en" dirty="0"/>
              <a:t>board from Universal Solder.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Pressing BOOTSEL while plugging it in</a:t>
            </a:r>
            <a:br>
              <a:rPr lang="en" dirty="0"/>
            </a:br>
            <a:r>
              <a:rPr lang="en" dirty="0"/>
              <a:t>results in it looking like a storage</a:t>
            </a:r>
            <a:br>
              <a:rPr lang="en" dirty="0"/>
            </a:br>
            <a:r>
              <a:rPr lang="en" dirty="0"/>
              <a:t>device. Programming is </a:t>
            </a:r>
            <a:r>
              <a:rPr lang="en" dirty="0" err="1"/>
              <a:t>drag’n’drop</a:t>
            </a:r>
            <a:endParaRPr dirty="0"/>
          </a:p>
        </p:txBody>
      </p:sp>
      <p:pic>
        <p:nvPicPr>
          <p:cNvPr id="208" name="Google Shape;208;p35"/>
          <p:cNvPicPr preferRelativeResize="0"/>
          <p:nvPr/>
        </p:nvPicPr>
        <p:blipFill rotWithShape="1">
          <a:blip r:embed="rId3">
            <a:alphaModFix/>
          </a:blip>
          <a:srcRect l="10658" t="14004" r="21715" b="24570"/>
          <a:stretch/>
        </p:blipFill>
        <p:spPr>
          <a:xfrm>
            <a:off x="4506000" y="1883000"/>
            <a:ext cx="4637998" cy="3159398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5"/>
          <p:cNvSpPr/>
          <p:nvPr/>
        </p:nvSpPr>
        <p:spPr>
          <a:xfrm>
            <a:off x="5352025" y="328575"/>
            <a:ext cx="2445300" cy="1225800"/>
          </a:xfrm>
          <a:prstGeom prst="wedgeRectCallout">
            <a:avLst>
              <a:gd name="adj1" fmla="val -20833"/>
              <a:gd name="adj2" fmla="val 62500"/>
            </a:avLst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Different Pico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From Universal Solder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D31A8-A2D7-C48D-8FF8-B405F452B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Blink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012115-C241-C30D-E965-69D79A7DCB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Let’s make sure the blink example works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The build will take a long time since all the examples will be compiled…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51E2A2-63B1-EC3B-5AC5-1733B0114C51}"/>
              </a:ext>
            </a:extLst>
          </p:cNvPr>
          <p:cNvSpPr txBox="1"/>
          <p:nvPr/>
        </p:nvSpPr>
        <p:spPr>
          <a:xfrm>
            <a:off x="718457" y="1833086"/>
            <a:ext cx="7707086" cy="95410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7938">
              <a:buNone/>
            </a:pP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cd ~Development/RPi/pico-examples</a:t>
            </a:r>
          </a:p>
          <a:p>
            <a:pPr marL="7938">
              <a:buNone/>
            </a:pPr>
            <a:r>
              <a:rPr lang="en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 build; cd build</a:t>
            </a:r>
          </a:p>
          <a:p>
            <a:pPr marL="7938">
              <a:buNone/>
            </a:pPr>
            <a:r>
              <a:rPr lang="en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 ..</a:t>
            </a:r>
          </a:p>
          <a:p>
            <a:pPr marL="7938">
              <a:buNone/>
            </a:pP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make –j4</a:t>
            </a:r>
          </a:p>
        </p:txBody>
      </p:sp>
    </p:spTree>
    <p:extLst>
      <p:ext uri="{BB962C8B-B14F-4D97-AF65-F5344CB8AC3E}">
        <p14:creationId xmlns:p14="http://schemas.microsoft.com/office/powerpoint/2010/main" val="3413969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0B7C2-A3EF-3B13-2E1B-C69D03753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590B8-114F-6575-2309-409EDBB98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Blink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403D9-F5DA-B9FA-B195-B19FB544B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When complete, connect power to the Pico while holding the boot select button. The Pico will mount as a storage device. Drag and drop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~Development/RPi/pico-examples/build/blink/blink.uf2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/>
              <a:t>onto the Pico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The blue LED should blink</a:t>
            </a:r>
          </a:p>
        </p:txBody>
      </p:sp>
    </p:spTree>
    <p:extLst>
      <p:ext uri="{BB962C8B-B14F-4D97-AF65-F5344CB8AC3E}">
        <p14:creationId xmlns:p14="http://schemas.microsoft.com/office/powerpoint/2010/main" val="8924372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Replicate previous MicroPython Example</a:t>
            </a:r>
            <a:endParaRPr/>
          </a:p>
        </p:txBody>
      </p:sp>
      <p:sp>
        <p:nvSpPr>
          <p:cNvPr id="216" name="Google Shape;216;p3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main steps to make a custom C/C++ application are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In pico-examples copy blink folder and contents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Rename </a:t>
            </a:r>
            <a:r>
              <a:rPr lang="en" dirty="0" err="1">
                <a:latin typeface="Courier New"/>
                <a:ea typeface="Courier New"/>
                <a:cs typeface="Courier New"/>
                <a:sym typeface="Courier New"/>
              </a:rPr>
              <a:t>blink.c</a:t>
            </a:r>
            <a:r>
              <a:rPr lang="en" dirty="0"/>
              <a:t> to </a:t>
            </a:r>
            <a:r>
              <a:rPr lang="en" dirty="0" err="1">
                <a:latin typeface="Courier New"/>
                <a:ea typeface="Courier New"/>
                <a:cs typeface="Courier New"/>
                <a:sym typeface="Courier New"/>
              </a:rPr>
              <a:t>rgb_demo.c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dirty="0"/>
              <a:t>and edit the </a:t>
            </a:r>
            <a:r>
              <a:rPr lang="en" dirty="0" err="1">
                <a:latin typeface="Courier New"/>
                <a:ea typeface="Courier New"/>
                <a:cs typeface="Courier New"/>
                <a:sym typeface="Courier New"/>
              </a:rPr>
              <a:t>CMakeLists.txt</a:t>
            </a:r>
            <a:r>
              <a:rPr lang="en" dirty="0"/>
              <a:t> file replacing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blink</a:t>
            </a:r>
            <a:r>
              <a:rPr lang="en" dirty="0"/>
              <a:t> with </a:t>
            </a:r>
            <a:r>
              <a:rPr lang="en" dirty="0" err="1">
                <a:latin typeface="Courier New"/>
                <a:ea typeface="Courier New"/>
                <a:cs typeface="Courier New"/>
                <a:sym typeface="Courier New"/>
              </a:rPr>
              <a:t>rgb_demo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65F01D-8E06-F5E9-2301-B083D1A4DF26}"/>
              </a:ext>
            </a:extLst>
          </p:cNvPr>
          <p:cNvSpPr txBox="1"/>
          <p:nvPr/>
        </p:nvSpPr>
        <p:spPr>
          <a:xfrm>
            <a:off x="718457" y="2285648"/>
            <a:ext cx="7707086" cy="73866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7938">
              <a:buNone/>
            </a:pP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cd ~/Development/RPi/pico-examples</a:t>
            </a:r>
            <a:br>
              <a:rPr lang="en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cp -</a:t>
            </a:r>
            <a:r>
              <a:rPr lang="en" dirty="0" err="1">
                <a:latin typeface="Courier New"/>
                <a:ea typeface="Courier New"/>
                <a:cs typeface="Courier New"/>
                <a:sym typeface="Courier New"/>
              </a:rPr>
              <a:t>dpR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 blink </a:t>
            </a:r>
            <a:r>
              <a:rPr lang="en" dirty="0" err="1">
                <a:latin typeface="Courier New"/>
                <a:ea typeface="Courier New"/>
                <a:cs typeface="Courier New"/>
                <a:sym typeface="Courier New"/>
              </a:rPr>
              <a:t>rgb_demo</a:t>
            </a:r>
            <a:endParaRPr lang="en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7938">
              <a:buNone/>
            </a:pPr>
            <a:r>
              <a:rPr lang="en-CA" dirty="0">
                <a:latin typeface="Courier New"/>
                <a:cs typeface="Courier New"/>
                <a:sym typeface="Courier New"/>
              </a:rPr>
              <a:t>c</a:t>
            </a:r>
            <a:r>
              <a:rPr lang="en" dirty="0">
                <a:latin typeface="Courier New"/>
                <a:cs typeface="Courier New"/>
                <a:sym typeface="Courier New"/>
              </a:rPr>
              <a:t>d </a:t>
            </a:r>
            <a:r>
              <a:rPr lang="en" dirty="0" err="1">
                <a:latin typeface="Courier New"/>
                <a:cs typeface="Courier New"/>
                <a:sym typeface="Courier New"/>
              </a:rPr>
              <a:t>rgb_demo</a:t>
            </a:r>
            <a:endParaRPr lang="en-CA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Replicate previous MicroPython Example cont’d</a:t>
            </a:r>
            <a:endParaRPr/>
          </a:p>
        </p:txBody>
      </p:sp>
      <p:sp>
        <p:nvSpPr>
          <p:cNvPr id="222" name="Google Shape;222;p3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 startAt="3"/>
            </a:pPr>
            <a:r>
              <a:rPr lang="en" dirty="0"/>
              <a:t>In the pico-examples directory, edit the </a:t>
            </a:r>
            <a:r>
              <a:rPr lang="en" dirty="0" err="1">
                <a:latin typeface="Courier New"/>
                <a:ea typeface="Courier New"/>
                <a:cs typeface="Courier New"/>
                <a:sym typeface="Courier New"/>
              </a:rPr>
              <a:t>CMakeLists.txt</a:t>
            </a:r>
            <a:r>
              <a:rPr lang="en" dirty="0"/>
              <a:t> file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dirty="0"/>
              <a:t>Find where the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blink</a:t>
            </a:r>
            <a:r>
              <a:rPr lang="en" dirty="0"/>
              <a:t> example is added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dirty="0"/>
              <a:t>Replicate those lines and replace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blink</a:t>
            </a:r>
            <a:r>
              <a:rPr lang="en" dirty="0"/>
              <a:t> with </a:t>
            </a:r>
            <a:r>
              <a:rPr lang="en" dirty="0" err="1">
                <a:latin typeface="Courier New"/>
                <a:ea typeface="Courier New"/>
                <a:cs typeface="Courier New"/>
                <a:sym typeface="Courier New"/>
              </a:rPr>
              <a:t>rgb_demo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 startAt="3"/>
            </a:pPr>
            <a:r>
              <a:rPr lang="en" dirty="0"/>
              <a:t>Change directory in to the build directory and execute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 ..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 startAt="3"/>
            </a:pPr>
            <a:r>
              <a:rPr lang="en" dirty="0"/>
              <a:t>There should be a new directory named </a:t>
            </a:r>
            <a:r>
              <a:rPr lang="en" dirty="0" err="1">
                <a:latin typeface="Courier New"/>
                <a:ea typeface="Courier New"/>
                <a:cs typeface="Courier New"/>
                <a:sym typeface="Courier New"/>
              </a:rPr>
              <a:t>rgb_demo</a:t>
            </a:r>
            <a:r>
              <a:rPr lang="en" dirty="0"/>
              <a:t>. Change directory into it and execute</a:t>
            </a: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make -j4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 startAt="3"/>
            </a:pPr>
            <a:r>
              <a:rPr lang="en" dirty="0"/>
              <a:t>There should be a new executable named </a:t>
            </a:r>
            <a:r>
              <a:rPr lang="en" dirty="0" err="1">
                <a:latin typeface="Courier New"/>
                <a:ea typeface="Courier New"/>
                <a:cs typeface="Courier New"/>
                <a:sym typeface="Courier New"/>
              </a:rPr>
              <a:t>rgb_demo</a:t>
            </a:r>
            <a:r>
              <a:rPr lang="en" dirty="0"/>
              <a:t>.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 startAt="3"/>
            </a:pPr>
            <a:r>
              <a:rPr lang="en" dirty="0"/>
              <a:t>Put the Pico back into bootloader mode and drop the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rgb_demo.uf2</a:t>
            </a:r>
            <a:r>
              <a:rPr lang="en" dirty="0"/>
              <a:t> file on the drive – the old blink demo should work</a:t>
            </a: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530100" cy="11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Let’s replace the </a:t>
            </a:r>
            <a:r>
              <a:rPr lang="en" dirty="0" err="1"/>
              <a:t>rgb_demo.c</a:t>
            </a:r>
            <a:r>
              <a:rPr lang="en" dirty="0"/>
              <a:t> source with the equivalent of the python</a:t>
            </a:r>
            <a:endParaRPr dirty="0"/>
          </a:p>
        </p:txBody>
      </p:sp>
      <p:sp>
        <p:nvSpPr>
          <p:cNvPr id="228" name="Google Shape;228;p38"/>
          <p:cNvSpPr txBox="1"/>
          <p:nvPr/>
        </p:nvSpPr>
        <p:spPr>
          <a:xfrm>
            <a:off x="4454750" y="31600"/>
            <a:ext cx="4499100" cy="47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#include "pico/stdlib.h"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#include "hardware/gpio.h"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const uint8_t RGB_PIN1 = 0;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const uint8_t RGB_PIN2 = 1;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const uint8_t RGB_PIN3 = 2;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main() {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gpio_init(RGB_PIN1);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gpio_set_dir(RGB_PIN1, GPIO_OUT);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gpio_init(RGB_PIN2);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gpio_set_dir(RGB_PIN2, GPIO_OUT);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gpio_init(RGB_PIN3);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gpio_set_dir(RGB_PIN3, GPIO_OUT);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while (true) {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gpio_put(RGB_PIN1, 0);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gpio_put(RGB_PIN2, 1);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gpio_put(RGB_PIN3, 1);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sleep_ms(250);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gpio_put(RGB_PIN1, 1);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gpio_put(RGB_PIN2, 0);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gpio_put(RGB_PIN3, 1);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sleep_ms(250);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gpio_put(RGB_PIN1, 1);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gpio_put(RGB_PIN2, 1);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gpio_put(RGB_PIN3, 0);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sleep_ms(250);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Outline</a:t>
            </a:r>
            <a:endParaRPr dirty="0"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Raspberry Pi Pico and Pico W overview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Setting up for </a:t>
            </a:r>
            <a:r>
              <a:rPr lang="en" dirty="0" err="1"/>
              <a:t>MicroPython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Setting up for C/C++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What about Rust?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 err="1"/>
              <a:t>Wokwi.com</a:t>
            </a:r>
            <a:r>
              <a:rPr lang="en" dirty="0"/>
              <a:t> and Pico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GOTCHA!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9" name="Google Shape;23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37176" cy="470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1025" y="549725"/>
            <a:ext cx="4416174" cy="331215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0"/>
          <p:cNvSpPr/>
          <p:nvPr/>
        </p:nvSpPr>
        <p:spPr>
          <a:xfrm>
            <a:off x="7260300" y="303300"/>
            <a:ext cx="1143600" cy="1592400"/>
          </a:xfrm>
          <a:prstGeom prst="rect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2" name="Google Shape;242;p40"/>
          <p:cNvSpPr/>
          <p:nvPr/>
        </p:nvSpPr>
        <p:spPr>
          <a:xfrm>
            <a:off x="5295150" y="3923975"/>
            <a:ext cx="2774100" cy="859500"/>
          </a:xfrm>
          <a:prstGeom prst="wedgeRectCallout">
            <a:avLst>
              <a:gd name="adj1" fmla="val 37695"/>
              <a:gd name="adj2" fmla="val -285256"/>
            </a:avLst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rgbClr val="990000"/>
                </a:solidFill>
                <a:latin typeface="Open Sans"/>
                <a:ea typeface="Open Sans"/>
                <a:cs typeface="Open Sans"/>
                <a:sym typeface="Open Sans"/>
              </a:rPr>
              <a:t>NOT THE SAME!</a:t>
            </a:r>
            <a:endParaRPr sz="1900" b="1" dirty="0">
              <a:solidFill>
                <a:srgbClr val="99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endParaRPr/>
          </a:p>
        </p:txBody>
      </p:sp>
      <p:pic>
        <p:nvPicPr>
          <p:cNvPr id="248" name="Google Shape;248;p41" title="IMG_0363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0300" y="0"/>
            <a:ext cx="6703700" cy="502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Rust</a:t>
            </a:r>
            <a:endParaRPr/>
          </a:p>
        </p:txBody>
      </p:sp>
      <p:sp>
        <p:nvSpPr>
          <p:cNvPr id="254" name="Google Shape;254;p42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Doable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However, we don’t have time today to go through all the steps, it’s involved!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https://reltech.substack.com/p/getting-started-with-rust-on-a-raspberry</a:t>
            </a:r>
            <a:r>
              <a:rPr lang="en" dirty="0"/>
              <a:t>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Happy to help you if you need it for </a:t>
            </a:r>
            <a:r>
              <a:rPr lang="en" dirty="0" err="1"/>
              <a:t>HackEDbeta</a:t>
            </a:r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more tool – Wokwi.com</a:t>
            </a:r>
            <a:endParaRPr/>
          </a:p>
        </p:txBody>
      </p:sp>
      <p:sp>
        <p:nvSpPr>
          <p:cNvPr id="260" name="Google Shape;260;p43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071" y="0"/>
            <a:ext cx="7405849" cy="505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</a:t>
            </a:r>
            <a:r>
              <a:rPr lang="en" dirty="0" err="1"/>
              <a:t>Wokwi.com</a:t>
            </a:r>
            <a:r>
              <a:rPr lang="en" dirty="0"/>
              <a:t>?       </a:t>
            </a:r>
            <a:r>
              <a:rPr lang="en" sz="1800" dirty="0">
                <a:latin typeface="Open Sans"/>
                <a:ea typeface="Open Sans"/>
                <a:cs typeface="Open Sans"/>
                <a:sym typeface="Open Sans"/>
              </a:rPr>
              <a:t>(from </a:t>
            </a:r>
            <a:r>
              <a:rPr lang="en" sz="1800" dirty="0" err="1">
                <a:latin typeface="Open Sans"/>
                <a:ea typeface="Open Sans"/>
                <a:cs typeface="Open Sans"/>
                <a:sym typeface="Open Sans"/>
              </a:rPr>
              <a:t>docs.wokwi.com</a:t>
            </a:r>
            <a:r>
              <a:rPr lang="en" sz="1800" dirty="0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dirty="0"/>
          </a:p>
        </p:txBody>
      </p:sp>
      <p:sp>
        <p:nvSpPr>
          <p:cNvPr id="276" name="Google Shape;276;p4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/>
              <a:t>Wokwi</a:t>
            </a:r>
            <a:r>
              <a:rPr lang="en" dirty="0"/>
              <a:t> is an online Electronics simulator. You can use it to simulate Arduino, ESP32, STM32, and many other popular boards, parts and sensors.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Here are some quick examples of things you can make with </a:t>
            </a:r>
            <a:r>
              <a:rPr lang="en" dirty="0" err="1"/>
              <a:t>Wokwi</a:t>
            </a:r>
            <a:r>
              <a:rPr lang="en" dirty="0"/>
              <a:t>: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Arduino Uno "Hello World"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Blink an LED on ESP32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Monitor the weather on ATtiny85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Control 32 Servos with Arduino Mega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Animate an LED Matrix with </a:t>
            </a:r>
            <a:r>
              <a:rPr lang="en" dirty="0" err="1"/>
              <a:t>FastLED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7 Segment Counter with </a:t>
            </a:r>
            <a:r>
              <a:rPr lang="en" dirty="0" err="1"/>
              <a:t>MicroPython</a:t>
            </a:r>
            <a:r>
              <a:rPr lang="en" dirty="0"/>
              <a:t> on ESP32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77" name="Google Shape;277;p46"/>
          <p:cNvSpPr/>
          <p:nvPr/>
        </p:nvSpPr>
        <p:spPr>
          <a:xfrm>
            <a:off x="5502050" y="2757050"/>
            <a:ext cx="2528400" cy="1185900"/>
          </a:xfrm>
          <a:prstGeom prst="wave">
            <a:avLst>
              <a:gd name="adj1" fmla="val 12500"/>
              <a:gd name="adj2" fmla="val 0"/>
            </a:avLst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latin typeface="Open Sans"/>
                <a:ea typeface="Open Sans"/>
                <a:cs typeface="Open Sans"/>
                <a:sym typeface="Open Sans"/>
              </a:rPr>
              <a:t>…and Pico!</a:t>
            </a:r>
            <a:endParaRPr sz="23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8050" y="0"/>
            <a:ext cx="5547901" cy="503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RGB blinky</a:t>
            </a:r>
            <a:endParaRPr/>
          </a:p>
        </p:txBody>
      </p:sp>
      <p:pic>
        <p:nvPicPr>
          <p:cNvPr id="288" name="Google Shape;28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2625" y="0"/>
            <a:ext cx="5591374" cy="50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25" y="1419675"/>
            <a:ext cx="3657825" cy="304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3800" y="0"/>
            <a:ext cx="7760200" cy="5028076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9"/>
          <p:cNvSpPr txBox="1">
            <a:spLocks noGrp="1"/>
          </p:cNvSpPr>
          <p:nvPr>
            <p:ph type="title"/>
          </p:nvPr>
        </p:nvSpPr>
        <p:spPr>
          <a:xfrm>
            <a:off x="487425" y="3024821"/>
            <a:ext cx="2711700" cy="8313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Wokwi Version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Sources for the talk</a:t>
            </a:r>
            <a:endParaRPr dirty="0"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err="1"/>
              <a:t>github.com</a:t>
            </a:r>
            <a:r>
              <a:rPr lang="en" dirty="0"/>
              <a:t>/</a:t>
            </a:r>
            <a:r>
              <a:rPr lang="en" dirty="0" err="1"/>
              <a:t>StevenKnudsen</a:t>
            </a:r>
            <a:r>
              <a:rPr lang="en" dirty="0"/>
              <a:t>/HackEDbeta2024Workshop </a:t>
            </a: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0"/>
          <p:cNvSpPr txBox="1">
            <a:spLocks noGrp="1"/>
          </p:cNvSpPr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Trivia</a:t>
            </a:r>
            <a:endParaRPr/>
          </a:p>
        </p:txBody>
      </p:sp>
      <p:sp>
        <p:nvSpPr>
          <p:cNvPr id="301" name="Google Shape;301;p50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i="1">
                <a:latin typeface="Lobster"/>
                <a:ea typeface="Lobster"/>
                <a:cs typeface="Lobster"/>
                <a:sym typeface="Lobster"/>
              </a:rPr>
              <a:t>...with wee prizes...</a:t>
            </a:r>
            <a:endParaRPr sz="3600" i="1"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1"/>
          <p:cNvSpPr txBox="1">
            <a:spLocks noGrp="1"/>
          </p:cNvSpPr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Trivia</a:t>
            </a:r>
            <a:endParaRPr/>
          </a:p>
        </p:txBody>
      </p:sp>
      <p:sp>
        <p:nvSpPr>
          <p:cNvPr id="307" name="Google Shape;307;p5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/>
              <a:t>Who created the first artificial neural network and when?</a:t>
            </a:r>
            <a:endParaRPr sz="3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2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42603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Warren McCulloch and Walter Pitts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1943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Perceptron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Modelled using electrical circuits</a:t>
            </a:r>
            <a:endParaRPr/>
          </a:p>
        </p:txBody>
      </p:sp>
      <p:pic>
        <p:nvPicPr>
          <p:cNvPr id="313" name="Google Shape;31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5299" y="74200"/>
            <a:ext cx="4006999" cy="4878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3"/>
          <p:cNvSpPr txBox="1">
            <a:spLocks noGrp="1"/>
          </p:cNvSpPr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Trivia</a:t>
            </a:r>
            <a:endParaRPr/>
          </a:p>
        </p:txBody>
      </p:sp>
      <p:sp>
        <p:nvSpPr>
          <p:cNvPr id="319" name="Google Shape;319;p53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/>
              <a:t>What is an equivalent to the U of A’s main frame computer from the 80s?</a:t>
            </a:r>
            <a:endParaRPr sz="3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Amdahl 470 v/6</a:t>
            </a:r>
            <a:endParaRPr/>
          </a:p>
        </p:txBody>
      </p:sp>
      <p:sp>
        <p:nvSpPr>
          <p:cNvPr id="325" name="Google Shape;325;p54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 Introduced : 1975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Dimensions overall: 63” x 70” x 26”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Keywords : Clones; Plug compat; IBM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Speed : 3.5 MIPS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Memory Size : up to 8MB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Memory Width : 32-bit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Cost : $3,750,000 (2020 $17,981,250)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26" name="Google Shape;32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100" y="152400"/>
            <a:ext cx="2824145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8645" y="152400"/>
            <a:ext cx="2742956" cy="1906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8645" y="2211154"/>
            <a:ext cx="2742956" cy="268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</a:t>
            </a:r>
            <a:endParaRPr/>
          </a:p>
        </p:txBody>
      </p:sp>
      <p:sp>
        <p:nvSpPr>
          <p:cNvPr id="334" name="Google Shape;334;p55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Date Introduced : 2010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Dimensions overall: 2.7” x 2.1” x 0.6”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Speed : 8 - 11 MIPS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Memory Size : 32k  FLASH 2k SRAM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Cost : ~$20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Cost to make : &lt; $5</a:t>
            </a:r>
            <a:endParaRPr/>
          </a:p>
        </p:txBody>
      </p:sp>
      <p:pic>
        <p:nvPicPr>
          <p:cNvPr id="335" name="Google Shape;33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050" y="466375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6"/>
          <p:cNvSpPr txBox="1">
            <a:spLocks noGrp="1"/>
          </p:cNvSpPr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Trivia</a:t>
            </a:r>
            <a:endParaRPr/>
          </a:p>
        </p:txBody>
      </p:sp>
      <p:sp>
        <p:nvSpPr>
          <p:cNvPr id="341" name="Google Shape;341;p56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/>
              <a:t>What are the most loved and hated languages in the 2022 Dice  survey</a:t>
            </a:r>
            <a:endParaRPr sz="3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loved</a:t>
            </a:r>
            <a:endParaRPr/>
          </a:p>
        </p:txBody>
      </p:sp>
      <p:pic>
        <p:nvPicPr>
          <p:cNvPr id="347" name="Google Shape;34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0650" y="0"/>
            <a:ext cx="6048801" cy="5048724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57"/>
          <p:cNvSpPr txBox="1"/>
          <p:nvPr/>
        </p:nvSpPr>
        <p:spPr>
          <a:xfrm>
            <a:off x="315950" y="1604975"/>
            <a:ext cx="3639600" cy="3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Rust 86.83%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Elixir 75.46%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Clojure 75.23%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TypeScript 73.46%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Julia 72.51%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Python 67.34%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hated</a:t>
            </a:r>
            <a:endParaRPr/>
          </a:p>
        </p:txBody>
      </p:sp>
      <p:sp>
        <p:nvSpPr>
          <p:cNvPr id="354" name="Google Shape;354;p58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3594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VBA (78.56 percent).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0033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COBOL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(hated by 79.96 percent of developers)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MATLAB (80.84 percent), and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55" name="Google Shape;355;p58" descr="COBOL - Wikipedia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5525" y="-27325"/>
            <a:ext cx="3805975" cy="500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8"/>
          <p:cNvSpPr txBox="1"/>
          <p:nvPr/>
        </p:nvSpPr>
        <p:spPr>
          <a:xfrm>
            <a:off x="457200" y="457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hated</a:t>
            </a:r>
            <a:endParaRPr/>
          </a:p>
        </p:txBody>
      </p:sp>
      <p:sp>
        <p:nvSpPr>
          <p:cNvPr id="362" name="Google Shape;362;p59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3594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VBA (78.56 percent).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0033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COBOL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(hated by 79.96 percent of developers)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MATLAB (80.84 percent), and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63" name="Google Shape;363;p59" descr="COBOL - Wikipedia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5525" y="-27325"/>
            <a:ext cx="3805975" cy="500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9"/>
          <p:cNvSpPr txBox="1"/>
          <p:nvPr/>
        </p:nvSpPr>
        <p:spPr>
          <a:xfrm>
            <a:off x="457200" y="457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59"/>
          <p:cNvSpPr/>
          <p:nvPr/>
        </p:nvSpPr>
        <p:spPr>
          <a:xfrm>
            <a:off x="6381975" y="3747050"/>
            <a:ext cx="1086900" cy="941400"/>
          </a:xfrm>
          <a:prstGeom prst="hexagon">
            <a:avLst>
              <a:gd name="adj" fmla="val 25000"/>
              <a:gd name="vf" fmla="val 115470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Assumptions</a:t>
            </a:r>
            <a:endParaRPr dirty="0"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You know how to program in at least one of the languages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Python or C</a:t>
            </a:r>
            <a:br>
              <a:rPr lang="en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You have a Pico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You have two if you want to program in Rust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60" descr="When you're asked to work on some VBA legacy code... : r/ProgrammerHumo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512" y="0"/>
            <a:ext cx="6240975" cy="503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7100" y="88475"/>
            <a:ext cx="2385000" cy="23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 rotWithShape="1">
          <a:blip r:embed="rId4">
            <a:alphaModFix/>
          </a:blip>
          <a:srcRect l="14535" t="30714" r="18757" b="26904"/>
          <a:stretch/>
        </p:blipFill>
        <p:spPr>
          <a:xfrm>
            <a:off x="6417100" y="2273556"/>
            <a:ext cx="2726901" cy="173257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Raspberry Pi Pico and Pico W</a:t>
            </a:r>
            <a:endParaRPr dirty="0"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64683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Raspberry Pi Pico is a low-cost, high-performance microcontroller board with flexible digital interfaces. Key features include:</a:t>
            </a:r>
            <a:endParaRPr sz="1400" dirty="0"/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RP2040 microcontroller chip designed by Raspberry Pi in the United Kingdom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Dual-core Arm Cortex M0+ processor, flexible clock running up to 133 MHz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264 kB of SRAM, and 2MB of on-board flash memory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USB 1.1 with device and host support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Low-power sleep and dormant modes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Drag-and-drop programming using mass storage over USB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26 × multi-function GPIO pins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2 × SPI, 2 × I2C, 2 × UART, 3 × 12-bit ADC, 16 × controllable PWM channels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Accurate clock and timer on-chip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Temperature sensor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Accelerated floating-point libraries on-chip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8 × Programmable I/O (PIO) state machines for custom peripheral support</a:t>
            </a:r>
            <a:endParaRPr sz="1200" dirty="0"/>
          </a:p>
        </p:txBody>
      </p:sp>
      <p:sp>
        <p:nvSpPr>
          <p:cNvPr id="97" name="Google Shape;97;p18"/>
          <p:cNvSpPr txBox="1"/>
          <p:nvPr/>
        </p:nvSpPr>
        <p:spPr>
          <a:xfrm rot="-1768553">
            <a:off x="7461098" y="3463104"/>
            <a:ext cx="1561404" cy="33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Images from digikey.ca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725" y="1379250"/>
            <a:ext cx="2385000" cy="23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 rotWithShape="1">
          <a:blip r:embed="rId4">
            <a:alphaModFix/>
          </a:blip>
          <a:srcRect l="14535" t="30714" r="18757" b="26904"/>
          <a:stretch/>
        </p:blipFill>
        <p:spPr>
          <a:xfrm>
            <a:off x="4489875" y="1521606"/>
            <a:ext cx="2726901" cy="173257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 Pi Pico and Pico W</a:t>
            </a:r>
            <a:endParaRPr/>
          </a:p>
        </p:txBody>
      </p:sp>
      <p:sp>
        <p:nvSpPr>
          <p:cNvPr id="105" name="Google Shape;105;p19"/>
          <p:cNvSpPr txBox="1"/>
          <p:nvPr/>
        </p:nvSpPr>
        <p:spPr>
          <a:xfrm rot="2642">
            <a:off x="7511648" y="4619452"/>
            <a:ext cx="1561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Images from digikey.ca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537100" y="3867100"/>
            <a:ext cx="801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$CA5.80 at </a:t>
            </a:r>
            <a:r>
              <a:rPr lang="en" sz="18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Mouser.ca</a:t>
            </a:r>
            <a:r>
              <a:rPr lang="en" sz="1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                               $CA8.34 at </a:t>
            </a:r>
            <a:r>
              <a:rPr lang="en" sz="18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canada.newark.com</a:t>
            </a:r>
            <a:endParaRPr sz="18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started with the Pico - MicroPython</a:t>
            </a:r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main reference is a very good tutorial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https://projects.raspberrypi.org/en/projects/getting-started-with-the-pico/0</a:t>
            </a:r>
            <a:r>
              <a:rPr lang="en" dirty="0"/>
              <a:t>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4475" y="2240050"/>
            <a:ext cx="4615050" cy="259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378012" y="688750"/>
            <a:ext cx="6311325" cy="420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1693425" y="4527000"/>
            <a:ext cx="568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https://projects.raspberrypi.org/en/projects/getting-started-with-the-pico/1</a:t>
            </a:r>
            <a:r>
              <a:rPr lang="en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Pico on breadboard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1509</TotalTime>
  <Words>1664</Words>
  <Application>Microsoft Macintosh PowerPoint</Application>
  <PresentationFormat>On-screen Show (16:9)</PresentationFormat>
  <Paragraphs>235</Paragraphs>
  <Slides>50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Open Sans</vt:lpstr>
      <vt:lpstr>Helvetica</vt:lpstr>
      <vt:lpstr>Lobster</vt:lpstr>
      <vt:lpstr>Roboto</vt:lpstr>
      <vt:lpstr>Courier New</vt:lpstr>
      <vt:lpstr>Economica</vt:lpstr>
      <vt:lpstr>Arial</vt:lpstr>
      <vt:lpstr>Luxe</vt:lpstr>
      <vt:lpstr>HackEDbeta 2024 Introduction to the Raspberry Pi Pico</vt:lpstr>
      <vt:lpstr>PowerPoint Presentation</vt:lpstr>
      <vt:lpstr>Outline</vt:lpstr>
      <vt:lpstr>Sources for the talk</vt:lpstr>
      <vt:lpstr>Assumptions</vt:lpstr>
      <vt:lpstr>Raspberry Pi Pico and Pico W</vt:lpstr>
      <vt:lpstr>Raspberry Pi Pico and Pico W</vt:lpstr>
      <vt:lpstr>Getting started with the Pico - MicroPython</vt:lpstr>
      <vt:lpstr>Pico on breadboard</vt:lpstr>
      <vt:lpstr>RPi Pico Pins</vt:lpstr>
      <vt:lpstr>Install Thonny (Win/Lin/macOS)</vt:lpstr>
      <vt:lpstr>Pico in boot select (bootsel) mode</vt:lpstr>
      <vt:lpstr>Install MicroPython</vt:lpstr>
      <vt:lpstr>  Install dialogue</vt:lpstr>
      <vt:lpstr> Connect</vt:lpstr>
      <vt:lpstr>PowerPoint Presentation</vt:lpstr>
      <vt:lpstr>Success!</vt:lpstr>
      <vt:lpstr>GPIOs</vt:lpstr>
      <vt:lpstr>PowerPoint Presentation</vt:lpstr>
      <vt:lpstr>Simple RGB blinky</vt:lpstr>
      <vt:lpstr>Live demo</vt:lpstr>
      <vt:lpstr>Getting started with the Pico - C/C++</vt:lpstr>
      <vt:lpstr>Toolchain and SDK install</vt:lpstr>
      <vt:lpstr>Follow the Getting Started </vt:lpstr>
      <vt:lpstr>Blink example</vt:lpstr>
      <vt:lpstr>Blink example</vt:lpstr>
      <vt:lpstr>Replicate previous MicroPython Example</vt:lpstr>
      <vt:lpstr>Replicate previous MicroPython Example cont’d</vt:lpstr>
      <vt:lpstr>PowerPoint Presentation</vt:lpstr>
      <vt:lpstr>GOTCHA!</vt:lpstr>
      <vt:lpstr>PowerPoint Presentation</vt:lpstr>
      <vt:lpstr>Live demo</vt:lpstr>
      <vt:lpstr>What about Rust</vt:lpstr>
      <vt:lpstr>One more tool – Wokwi.com</vt:lpstr>
      <vt:lpstr>PowerPoint Presentation</vt:lpstr>
      <vt:lpstr>What is Wokwi.com?       (from docs.wokwi.com)</vt:lpstr>
      <vt:lpstr>PowerPoint Presentation</vt:lpstr>
      <vt:lpstr>Simple RGB blinky</vt:lpstr>
      <vt:lpstr>Wokwi Version</vt:lpstr>
      <vt:lpstr>Trivia</vt:lpstr>
      <vt:lpstr>Trivia</vt:lpstr>
      <vt:lpstr>PowerPoint Presentation</vt:lpstr>
      <vt:lpstr>Trivia</vt:lpstr>
      <vt:lpstr>Amdahl 470 v/6</vt:lpstr>
      <vt:lpstr>Arduino</vt:lpstr>
      <vt:lpstr>Trivia</vt:lpstr>
      <vt:lpstr>Most loved</vt:lpstr>
      <vt:lpstr>Most hated</vt:lpstr>
      <vt:lpstr>Most hated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Steven Knudsen</cp:lastModifiedBy>
  <cp:revision>3</cp:revision>
  <cp:lastPrinted>2024-11-03T22:15:53Z</cp:lastPrinted>
  <dcterms:modified xsi:type="dcterms:W3CDTF">2024-11-09T23:43:46Z</dcterms:modified>
</cp:coreProperties>
</file>